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7" r:id="rId2"/>
    <p:sldId id="396" r:id="rId3"/>
    <p:sldId id="441" r:id="rId4"/>
    <p:sldId id="442" r:id="rId5"/>
    <p:sldId id="443" r:id="rId6"/>
    <p:sldId id="448" r:id="rId7"/>
    <p:sldId id="449" r:id="rId8"/>
    <p:sldId id="450" r:id="rId9"/>
    <p:sldId id="444" r:id="rId10"/>
    <p:sldId id="451" r:id="rId11"/>
    <p:sldId id="452" r:id="rId12"/>
    <p:sldId id="445" r:id="rId13"/>
    <p:sldId id="446" r:id="rId14"/>
    <p:sldId id="447" r:id="rId15"/>
    <p:sldId id="453" r:id="rId16"/>
  </p:sldIdLst>
  <p:sldSz cx="9144000" cy="6858000" type="screen4x3"/>
  <p:notesSz cx="6858000" cy="93138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A8"/>
    <a:srgbClr val="25FB39"/>
    <a:srgbClr val="34F806"/>
    <a:srgbClr val="317D3A"/>
    <a:srgbClr val="853D27"/>
    <a:srgbClr val="AB422F"/>
    <a:srgbClr val="D3A809"/>
    <a:srgbClr val="007D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1" autoAdjust="0"/>
    <p:restoredTop sz="94568" autoAdjust="0"/>
  </p:normalViewPr>
  <p:slideViewPr>
    <p:cSldViewPr>
      <p:cViewPr varScale="1">
        <p:scale>
          <a:sx n="110" d="100"/>
          <a:sy n="110" d="100"/>
        </p:scale>
        <p:origin x="16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8CAD520-4626-4230-BF5D-3EF6F6647175}" type="datetimeFigureOut">
              <a:rPr lang="en-CA"/>
              <a:pPr>
                <a:defRPr/>
              </a:pPr>
              <a:t>2020-09-14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06DC629-6868-4011-8B31-AACA4B3ECCF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74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698500"/>
            <a:ext cx="46545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363"/>
            <a:ext cx="5486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7138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7138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80AC844-22D9-4281-9924-45EB394FB0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777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8C46C4-4E52-4B9A-9E60-BAA1FE4EB14F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600"/>
              <a:t>C:\Figures\Chapter03\high-res\Alcock8e-ChOpener-03.jpg</a:t>
            </a:r>
            <a:br>
              <a:rPr lang="en-US" altLang="en-US" sz="1600"/>
            </a:b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3506302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6152B-C751-48AA-AC8F-5AF872C30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868633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13ACB-8D8C-421F-94A2-C18B635872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24811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7B701-8A4C-4DF4-B8CC-F9B9797178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858512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F10F6-224B-487A-82CF-0D388B5C70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01626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D5035-B532-417A-B3C8-FB20404161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66757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568A4-1CDA-4C82-A266-A2B24AEA33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86699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33B2B-F3DE-47F3-BA22-AE3079942C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4206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303D9-44F6-4562-BF8B-326CEDF561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61703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C5101-E400-4DD0-845B-9BE63811A7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444914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DE830-BC0D-465F-B72A-8F5E50CB4B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261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6888" y="0"/>
            <a:ext cx="22860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11113" y="0"/>
            <a:ext cx="6705601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A3FE5-F9B8-4BAE-B9B9-8E3C79377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48682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13" y="0"/>
            <a:ext cx="9144001" cy="3603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C194D-B345-4C40-9452-9E53C9C32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244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28613"/>
          </a:xfrm>
          <a:prstGeom prst="rect">
            <a:avLst/>
          </a:prstGeom>
          <a:solidFill>
            <a:srgbClr val="467A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CA" alt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1113" y="0"/>
            <a:ext cx="9144001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78FC94E-ADD3-4D67-910C-6A73ACE9F3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7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9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z="1800" b="1">
              <a:latin typeface="Helvetica" panose="020B0604020202020204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38200"/>
            <a:ext cx="8229600" cy="490696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en-US" sz="4800" b="1">
              <a:solidFill>
                <a:srgbClr val="467A4D"/>
              </a:solidFill>
            </a:endParaRPr>
          </a:p>
          <a:p>
            <a:pPr algn="ctr" eaLnBrk="1" hangingPunct="1">
              <a:buFontTx/>
              <a:buNone/>
            </a:pPr>
            <a:endParaRPr lang="en-US" altLang="en-US" sz="1800" b="1">
              <a:solidFill>
                <a:srgbClr val="467A4D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3600" b="1">
                <a:solidFill>
                  <a:srgbClr val="467A4D"/>
                </a:solidFill>
              </a:rPr>
              <a:t>MORE ABOUT YOUR </a:t>
            </a:r>
          </a:p>
          <a:p>
            <a:pPr algn="ctr" eaLnBrk="1" hangingPunct="1">
              <a:buFontTx/>
              <a:buNone/>
            </a:pPr>
            <a:endParaRPr lang="en-US" altLang="en-US" sz="1600" b="1">
              <a:solidFill>
                <a:srgbClr val="467A4D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4800" b="1">
                <a:solidFill>
                  <a:srgbClr val="467A4D"/>
                </a:solidFill>
              </a:rPr>
              <a:t>RESEARCH PROPOSAL</a:t>
            </a:r>
            <a:endParaRPr lang="en-US" altLang="en-US" sz="5400">
              <a:solidFill>
                <a:srgbClr val="467A4D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97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5715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THE ASSIGNMENT: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Read and understand several </a:t>
            </a:r>
            <a:r>
              <a:rPr lang="en-US" altLang="en-US" u="sng"/>
              <a:t>journal</a:t>
            </a:r>
            <a:r>
              <a:rPr lang="en-US" altLang="en-US"/>
              <a:t> articles about </a:t>
            </a:r>
            <a:r>
              <a:rPr lang="en-US" altLang="en-US" u="sng"/>
              <a:t>animal behaviour</a:t>
            </a:r>
            <a:r>
              <a:rPr lang="en-US" altLang="en-US"/>
              <a:t>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Think about how you could adapt what you learned  in those articles 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to an </a:t>
            </a:r>
            <a:r>
              <a:rPr lang="en-US" altLang="en-US" u="sng"/>
              <a:t>original study </a:t>
            </a:r>
            <a:r>
              <a:rPr lang="en-US" altLang="en-US"/>
              <a:t>designed by you!!!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Example: you’ve read about black bears and propose to study grizzly bears.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614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84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57150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Your “proposal” will look </a:t>
            </a:r>
            <a:r>
              <a:rPr lang="en-US" altLang="en-US" u="sng"/>
              <a:t>much like a scientific journal article</a:t>
            </a:r>
            <a:r>
              <a:rPr lang="en-US" altLang="en-US"/>
              <a:t> (using similar sections and with solid support from the literature).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Except that much of it will be written in </a:t>
            </a:r>
            <a:r>
              <a:rPr lang="en-US" altLang="en-US" u="sng"/>
              <a:t>future tense </a:t>
            </a:r>
            <a:r>
              <a:rPr lang="en-US" altLang="en-US"/>
              <a:t>because it hasn’t happened yet!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Reference other people’s ideas … and use the active voice when referring to your own ideas: “</a:t>
            </a:r>
            <a:r>
              <a:rPr lang="en-US" altLang="en-US" u="sng"/>
              <a:t>I will </a:t>
            </a:r>
            <a:r>
              <a:rPr lang="en-US" altLang="en-US"/>
              <a:t>broadcast the sounds of various hawks to the loons”.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717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60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457200"/>
            <a:ext cx="8229600" cy="6019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Make use of the ideas that we will discuss about designing behavioural studies: 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Ask a </a:t>
            </a:r>
            <a:r>
              <a:rPr lang="en-US" altLang="en-US" u="sng"/>
              <a:t>clear research question</a:t>
            </a:r>
            <a:r>
              <a:rPr lang="en-US" altLang="en-US"/>
              <a:t>, have an </a:t>
            </a:r>
            <a:r>
              <a:rPr lang="en-US" altLang="en-US" u="sng"/>
              <a:t>array of reasonable hypotheses</a:t>
            </a:r>
            <a:r>
              <a:rPr lang="en-US" altLang="en-US"/>
              <a:t>, think of </a:t>
            </a:r>
            <a:r>
              <a:rPr lang="en-US" altLang="en-US" u="sng"/>
              <a:t>objective ways of testing </a:t>
            </a:r>
            <a:r>
              <a:rPr lang="en-US" altLang="en-US"/>
              <a:t>your hypotheses, etc.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FF0000"/>
                </a:solidFill>
              </a:rPr>
              <a:t>Design a clever study that can’t be picked apart by skeptics.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25FB39"/>
                </a:solidFill>
              </a:rPr>
              <a:t>Convince me that this is an important and feasible study that should be funded $$$$$!!!!!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819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53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57150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INTRODUCTION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This is where you provide </a:t>
            </a:r>
            <a:r>
              <a:rPr lang="en-US" altLang="en-US" u="sng"/>
              <a:t>background</a:t>
            </a:r>
            <a:r>
              <a:rPr lang="en-US" altLang="en-US"/>
              <a:t> info and mention </a:t>
            </a:r>
            <a:r>
              <a:rPr lang="en-US" altLang="en-US" u="sng"/>
              <a:t>key references</a:t>
            </a:r>
            <a:r>
              <a:rPr lang="en-US" altLang="en-US"/>
              <a:t>.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Provide </a:t>
            </a:r>
            <a:r>
              <a:rPr lang="en-US" altLang="en-US" u="sng"/>
              <a:t>rationale</a:t>
            </a:r>
            <a:r>
              <a:rPr lang="en-US" altLang="en-US"/>
              <a:t> of why this study should be done.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Outline your </a:t>
            </a:r>
            <a:r>
              <a:rPr lang="en-US" altLang="en-US" u="sng"/>
              <a:t>hypotheses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State your </a:t>
            </a:r>
            <a:r>
              <a:rPr lang="en-US" altLang="en-US" u="sng"/>
              <a:t>aims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>
                <a:solidFill>
                  <a:srgbClr val="006CA8"/>
                </a:solidFill>
              </a:rPr>
              <a:t>(Be sure to mention scientific names asap, and imitate the style of a journal.)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YOUR PROPOSAL SHOULD HAVE THE FOLLOWING SECTIONS 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41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19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16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5"/>
            <a:ext cx="91440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02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57150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METHODS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Explain the techniques and analyses that you propose to use.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Give enough detail so that somebody could actually do the study.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If you “borrow” somebody’s ideas or techniques, provide a reference.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006CA8"/>
                </a:solidFill>
              </a:rPr>
              <a:t>This is the section that funders will scrutinize to see if your study would work!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1331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YOUR PROPOSAL SHOULD HAVE THE FOLLOWING SECTIONS 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88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altLang="en-US"/>
          </a:p>
        </p:txBody>
      </p:sp>
      <p:pic>
        <p:nvPicPr>
          <p:cNvPr id="14339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50800" y="1295400"/>
            <a:ext cx="9223375" cy="4038600"/>
          </a:xfr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5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6450"/>
            <a:ext cx="9144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72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57150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ANTICIPATED </a:t>
            </a:r>
            <a:r>
              <a:rPr lang="en-US" altLang="en-US" sz="2000" b="1"/>
              <a:t>(or Potential) </a:t>
            </a:r>
            <a:r>
              <a:rPr lang="en-US" altLang="en-US" b="1"/>
              <a:t>RESULTS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Explain the various outcomes that could occur, and which of your hypotheses would be supported or weakened by each of these outcomes.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You won’t have any actual data, but you hopefully have a clear idea of what you are looking for.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8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006CA8"/>
                </a:solidFill>
              </a:rPr>
              <a:t>The funders want to know that solid results and clear outcomes will be generated by your study.</a:t>
            </a: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16387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YOUR PROPOSAL SHOULD HAVE THE FOLLOWING SECTIONS 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5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60198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DISCUSSION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Now explain the </a:t>
            </a:r>
            <a:r>
              <a:rPr lang="en-US" altLang="en-US" u="sng"/>
              <a:t>meaning</a:t>
            </a:r>
            <a:r>
              <a:rPr lang="en-US" altLang="en-US"/>
              <a:t> of the various outcomes that could occur.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Which is most likely and why?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How exactly would you interpret these findings re your various hypotheses?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Would your findings agree with, or contradict, or add to, </a:t>
            </a:r>
            <a:r>
              <a:rPr lang="en-US" altLang="en-US" u="sng"/>
              <a:t>the literature</a:t>
            </a:r>
            <a:r>
              <a:rPr lang="en-US" altLang="en-US"/>
              <a:t>?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Reach a scientific </a:t>
            </a:r>
            <a:r>
              <a:rPr lang="en-US" altLang="en-US" u="sng"/>
              <a:t>conclusion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006CA8"/>
                </a:solidFill>
              </a:rPr>
              <a:t>Make sure that your funders will see the value of your study.</a:t>
            </a:r>
            <a:endParaRPr lang="en-US" altLang="en-US" sz="20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1741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YOUR PROPOSAL SHOULD HAVE THE FOLLOWING SECTIONS 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6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229600" cy="60198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US" altLang="en-US" b="1"/>
              <a:t>LITERATURE CITED</a:t>
            </a:r>
            <a:endParaRPr lang="en-US" altLang="en-US" b="1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000">
              <a:sym typeface="Wingdings" panose="05000000000000000000" pitchFamily="2" charset="2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Make sure you use </a:t>
            </a:r>
            <a:r>
              <a:rPr lang="en-US" altLang="en-US" u="sng"/>
              <a:t>this title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Include </a:t>
            </a:r>
            <a:r>
              <a:rPr lang="en-US" altLang="en-US" u="sng"/>
              <a:t>all articles you cited </a:t>
            </a:r>
            <a:r>
              <a:rPr lang="en-US" altLang="en-US"/>
              <a:t>… and nothing else.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This section should be </a:t>
            </a:r>
            <a:r>
              <a:rPr lang="en-US" altLang="en-US" u="sng"/>
              <a:t>impressive</a:t>
            </a:r>
            <a:r>
              <a:rPr lang="en-US" altLang="en-US"/>
              <a:t> …    and absolutely </a:t>
            </a:r>
            <a:r>
              <a:rPr lang="en-US" altLang="en-US" u="sng"/>
              <a:t>correct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/>
              <a:t>Pay strict attention to </a:t>
            </a:r>
            <a:r>
              <a:rPr lang="en-US" altLang="en-US" u="sng"/>
              <a:t>details</a:t>
            </a:r>
            <a:r>
              <a:rPr lang="en-US" altLang="en-US"/>
              <a:t> and </a:t>
            </a:r>
            <a:r>
              <a:rPr lang="en-US" altLang="en-US" u="sng"/>
              <a:t>style</a:t>
            </a:r>
            <a:r>
              <a:rPr lang="en-US" altLang="en-US"/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120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006CA8"/>
                </a:solidFill>
              </a:rPr>
              <a:t>Funders, markers, and readers will pore over this section!!!</a:t>
            </a:r>
            <a:endParaRPr lang="en-US" altLang="en-US" sz="2000" b="1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</p:txBody>
      </p:sp>
      <p:sp>
        <p:nvSpPr>
          <p:cNvPr id="1843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 YOUR PROPOSAL SHOULD HAVE THE FOLLOWING SECTIONS …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55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571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altLang="en-US"/>
          </a:p>
        </p:txBody>
      </p:sp>
      <p:pic>
        <p:nvPicPr>
          <p:cNvPr id="19459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9132888" cy="6019800"/>
          </a:xfr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94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NOTES_FOOT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9.1|16.5|11.5|1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9.8|1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5.3|17.2|1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1.9|10.7|8.9|9|1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2|4.8|4.9|2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3|19.7|7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|10.4|4.2|11.9|13.6|4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1|4.9|11|11.1|12.8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1153</TotalTime>
  <Words>533</Words>
  <Application>Microsoft Macintosh PowerPoint</Application>
  <PresentationFormat>On-screen Show (4:3)</PresentationFormat>
  <Paragraphs>74</Paragraphs>
  <Slides>15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Helvetica</vt:lpstr>
      <vt:lpstr>Default Design</vt:lpstr>
      <vt:lpstr>PowerPoint Presentation</vt:lpstr>
      <vt:lpstr>PowerPoint Presentation</vt:lpstr>
      <vt:lpstr>PowerPoint Presentation</vt:lpstr>
      <vt:lpstr>PowerPoint Presentation</vt:lpstr>
      <vt:lpstr> YOUR PROPOSAL SHOULD HAVE THE FOLLOWING SECTIONS …</vt:lpstr>
      <vt:lpstr>PowerPoint Presentation</vt:lpstr>
      <vt:lpstr>PowerPoint Presentation</vt:lpstr>
      <vt:lpstr>PowerPoint Presentation</vt:lpstr>
      <vt:lpstr> YOUR PROPOSAL SHOULD HAVE THE FOLLOWING SECTIONS …</vt:lpstr>
      <vt:lpstr>PowerPoint Presentation</vt:lpstr>
      <vt:lpstr>PowerPoint Presentation</vt:lpstr>
      <vt:lpstr> YOUR PROPOSAL SHOULD HAVE THE FOLLOWING SECTIONS …</vt:lpstr>
      <vt:lpstr> YOUR PROPOSAL SHOULD HAVE THE FOLLOWING SECTIONS …</vt:lpstr>
      <vt:lpstr> YOUR PROPOSAL SHOULD HAVE THE FOLLOWING SECTIONS …</vt:lpstr>
      <vt:lpstr>PowerPoint Presentation</vt:lpstr>
    </vt:vector>
  </TitlesOfParts>
  <Company>Sinauer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Behavior, Eighth Edition</dc:title>
  <dc:creator>User</dc:creator>
  <cp:lastModifiedBy>Sherry Walsh</cp:lastModifiedBy>
  <cp:revision>182</cp:revision>
  <cp:lastPrinted>2019-09-10T14:34:33Z</cp:lastPrinted>
  <dcterms:created xsi:type="dcterms:W3CDTF">2004-03-30T21:22:45Z</dcterms:created>
  <dcterms:modified xsi:type="dcterms:W3CDTF">2020-09-15T03:27:38Z</dcterms:modified>
</cp:coreProperties>
</file>